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6"/>
  </p:notesMasterIdLst>
  <p:sldIdLst>
    <p:sldId id="257" r:id="rId2"/>
    <p:sldId id="258" r:id="rId3"/>
    <p:sldId id="260" r:id="rId4"/>
    <p:sldId id="261" r:id="rId5"/>
    <p:sldId id="259"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036" autoAdjust="0"/>
  </p:normalViewPr>
  <p:slideViewPr>
    <p:cSldViewPr>
      <p:cViewPr varScale="1">
        <p:scale>
          <a:sx n="101" d="100"/>
          <a:sy n="101" d="100"/>
        </p:scale>
        <p:origin x="196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445E75-4A80-4C7E-AD53-1C9BAC53C669}" type="datetimeFigureOut">
              <a:rPr lang="en-US" smtClean="0"/>
              <a:pPr/>
              <a:t>2/11/19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6721F1-3C0F-4843-B4C6-F43361ED49D5}" type="slidenum">
              <a:rPr lang="en-US" smtClean="0"/>
              <a:pPr/>
              <a:t>‹#›</a:t>
            </a:fld>
            <a:endParaRPr lang="en-US"/>
          </a:p>
        </p:txBody>
      </p:sp>
    </p:spTree>
    <p:extLst>
      <p:ext uri="{BB962C8B-B14F-4D97-AF65-F5344CB8AC3E}">
        <p14:creationId xmlns:p14="http://schemas.microsoft.com/office/powerpoint/2010/main" val="3930524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AEF652-E0C2-4886-ABEF-551E77904403}" type="slidenum">
              <a:rPr lang="en-US" smtClean="0"/>
              <a:pPr/>
              <a:t>6</a:t>
            </a:fld>
            <a:endParaRPr lang="en-US"/>
          </a:p>
        </p:txBody>
      </p:sp>
    </p:spTree>
    <p:extLst>
      <p:ext uri="{BB962C8B-B14F-4D97-AF65-F5344CB8AC3E}">
        <p14:creationId xmlns:p14="http://schemas.microsoft.com/office/powerpoint/2010/main" val="730877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three-fifths figure was the outgrowth of a debate that had taken place within the Continental Congress in 1783. The Articles of Confederation had apportioned taxes not according to population but according to land values. The states consistently undervalued their land in order to reduce their tax burden. To rectify this situation, a special committee recommended apportioning taxes by population. The Continental Congress debated the ratio of slaves to free persons at great length. Northerners favored a 4-to-3 ratio, while southerners favored a 2-to-1 or 4-to-1 ratio. Finally, James Madison suggested a compromise: a 5-to-3 ratio. All but two states--New Hampshire and Rhode Island--approved this recommendation. But because the Articles of Confederation required unanimous agreement, the proposal was defeated. When the Constitutional Convention met in 1787, it adopted Madison's earlier suggestion. </a:t>
            </a:r>
          </a:p>
          <a:p>
            <a:r>
              <a:rPr lang="en-US" dirty="0"/>
              <a:t>Over the long term, the Three-Fifths Compromise did not work as the South anticipated. Since the northern states grew more rapidly than the South, by 1820, southern representation in the House had fallen to 42 percent. Nevertheless, from Jefferson's election as President in 1800 to the 1850s, the three-fifths rule would help to elect slaveholding Presidents. Southern political power increasingly depended on the Senate, the President, and the admission of new slaveholding states.</a:t>
            </a:r>
          </a:p>
        </p:txBody>
      </p:sp>
      <p:sp>
        <p:nvSpPr>
          <p:cNvPr id="4" name="Slide Number Placeholder 3"/>
          <p:cNvSpPr>
            <a:spLocks noGrp="1"/>
          </p:cNvSpPr>
          <p:nvPr>
            <p:ph type="sldNum" sz="quarter" idx="10"/>
          </p:nvPr>
        </p:nvSpPr>
        <p:spPr/>
        <p:txBody>
          <a:bodyPr/>
          <a:lstStyle/>
          <a:p>
            <a:fld id="{2C6721F1-3C0F-4843-B4C6-F43361ED49D5}" type="slidenum">
              <a:rPr lang="en-US" smtClean="0"/>
              <a:pPr/>
              <a:t>7</a:t>
            </a:fld>
            <a:endParaRPr lang="en-US"/>
          </a:p>
        </p:txBody>
      </p:sp>
    </p:spTree>
    <p:extLst>
      <p:ext uri="{BB962C8B-B14F-4D97-AF65-F5344CB8AC3E}">
        <p14:creationId xmlns:p14="http://schemas.microsoft.com/office/powerpoint/2010/main" val="330380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F3B192-5A0C-428A-86FC-E0614B444B50}" type="slidenum">
              <a:rPr lang="en-US"/>
              <a:pPr/>
              <a:t>12</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46224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3782589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3416596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2433551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FAB541-6E59-44D7-B8F9-068ED682303B}" type="datetimeFigureOut">
              <a:rPr lang="en-US" smtClean="0"/>
              <a:pPr/>
              <a:t>2/11/19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808209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FAB541-6E59-44D7-B8F9-068ED682303B}" type="datetimeFigureOut">
              <a:rPr lang="en-US" smtClean="0"/>
              <a:pPr/>
              <a:t>2/11/19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4270787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FAB541-6E59-44D7-B8F9-068ED682303B}" type="datetimeFigureOut">
              <a:rPr lang="en-US" smtClean="0"/>
              <a:pPr/>
              <a:t>2/11/19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423983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FAB541-6E59-44D7-B8F9-068ED682303B}" type="datetimeFigureOut">
              <a:rPr lang="en-US" smtClean="0"/>
              <a:pPr/>
              <a:t>2/11/19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232755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a:t>Click to edit Master title style</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AB541-6E59-44D7-B8F9-068ED682303B}" type="datetimeFigureOut">
              <a:rPr lang="en-US" smtClean="0"/>
              <a:pPr/>
              <a:t>2/11/19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3101098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23649" y="6181344"/>
            <a:ext cx="718502" cy="365125"/>
          </a:xfrm>
        </p:spPr>
        <p:txBody>
          <a:bodyPr/>
          <a:lstStyle/>
          <a:p>
            <a:fld id="{16FAB541-6E59-44D7-B8F9-068ED682303B}" type="datetimeFigureOut">
              <a:rPr lang="en-US" smtClean="0"/>
              <a:pPr/>
              <a:t>2/11/19</a:t>
            </a:fld>
            <a:endParaRPr lang="en-US"/>
          </a:p>
        </p:txBody>
      </p:sp>
      <p:sp>
        <p:nvSpPr>
          <p:cNvPr id="6" name="Footer Placeholder 5"/>
          <p:cNvSpPr>
            <a:spLocks noGrp="1"/>
          </p:cNvSpPr>
          <p:nvPr>
            <p:ph type="ftr" sz="quarter" idx="11"/>
          </p:nvPr>
        </p:nvSpPr>
        <p:spPr>
          <a:xfrm>
            <a:off x="818348" y="6181344"/>
            <a:ext cx="3705300" cy="365125"/>
          </a:xfrm>
        </p:spPr>
        <p:txBody>
          <a:bodyPr/>
          <a:lstStyle/>
          <a:p>
            <a:endParaRPr lang="en-US"/>
          </a:p>
        </p:txBody>
      </p:sp>
      <p:sp>
        <p:nvSpPr>
          <p:cNvPr id="7" name="Slide Number Placeholder 6"/>
          <p:cNvSpPr>
            <a:spLocks noGrp="1"/>
          </p:cNvSpPr>
          <p:nvPr>
            <p:ph type="sldNum" sz="quarter" idx="12"/>
          </p:nvPr>
        </p:nvSpPr>
        <p:spPr>
          <a:xfrm>
            <a:off x="8024262" y="6181344"/>
            <a:ext cx="305186" cy="329250"/>
          </a:xfrm>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226874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6" name="Footer Placeholder 5"/>
          <p:cNvSpPr>
            <a:spLocks noGrp="1"/>
          </p:cNvSpPr>
          <p:nvPr>
            <p:ph type="ftr" sz="quarter" idx="11"/>
          </p:nvPr>
        </p:nvSpPr>
        <p:spPr>
          <a:xfrm>
            <a:off x="917678" y="6181344"/>
            <a:ext cx="5337278" cy="365125"/>
          </a:xfrm>
        </p:spPr>
        <p:txBody>
          <a:bodyPr/>
          <a:lstStyle/>
          <a:p>
            <a:endParaRPr lang="en-US" dirty="0"/>
          </a:p>
        </p:txBody>
      </p:sp>
      <p:sp>
        <p:nvSpPr>
          <p:cNvPr id="7" name="Slide Number Placeholder 6"/>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388107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3925105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898340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537196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2365576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2624685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53336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AB541-6E59-44D7-B8F9-068ED682303B}" type="datetimeFigureOut">
              <a:rPr lang="en-US" smtClean="0"/>
              <a:pPr/>
              <a:t>2/11/19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2429DE-B31E-4336-9E94-F82AB1881276}" type="slidenum">
              <a:rPr lang="en-US" smtClean="0"/>
              <a:pPr/>
              <a:t>‹#›</a:t>
            </a:fld>
            <a:endParaRPr lang="en-US"/>
          </a:p>
        </p:txBody>
      </p:sp>
    </p:spTree>
    <p:extLst>
      <p:ext uri="{BB962C8B-B14F-4D97-AF65-F5344CB8AC3E}">
        <p14:creationId xmlns:p14="http://schemas.microsoft.com/office/powerpoint/2010/main" val="351053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16FAB541-6E59-44D7-B8F9-068ED682303B}" type="datetimeFigureOut">
              <a:rPr lang="en-US" smtClean="0"/>
              <a:pPr/>
              <a:t>2/11/19</a:t>
            </a:fld>
            <a:endParaRPr lang="en-US" dirty="0"/>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9C2429DE-B31E-4336-9E94-F82AB1881276}" type="slidenum">
              <a:rPr lang="en-US" smtClean="0"/>
              <a:pPr/>
              <a:t>‹#›</a:t>
            </a:fld>
            <a:endParaRPr lang="en-US" dirty="0"/>
          </a:p>
        </p:txBody>
      </p:sp>
    </p:spTree>
    <p:extLst>
      <p:ext uri="{BB962C8B-B14F-4D97-AF65-F5344CB8AC3E}">
        <p14:creationId xmlns:p14="http://schemas.microsoft.com/office/powerpoint/2010/main" val="1408408987"/>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457200" y="1981200"/>
            <a:ext cx="7578725" cy="1009650"/>
          </a:xfrm>
        </p:spPr>
        <p:txBody>
          <a:bodyPr>
            <a:noAutofit/>
          </a:bodyPr>
          <a:lstStyle/>
          <a:p>
            <a:pPr eaLnBrk="1" hangingPunct="1"/>
            <a:r>
              <a:rPr lang="en-US" sz="4800" b="1" dirty="0">
                <a:solidFill>
                  <a:srgbClr val="FFFF00"/>
                </a:solidFill>
                <a:effectLst>
                  <a:outerShdw blurRad="38100" dist="38100" dir="2700000" algn="tl">
                    <a:srgbClr val="000000">
                      <a:alpha val="43137"/>
                    </a:srgbClr>
                  </a:outerShdw>
                </a:effectLst>
                <a:latin typeface="Arial" pitchFamily="34" charset="0"/>
                <a:cs typeface="Arial" pitchFamily="34" charset="0"/>
              </a:rPr>
              <a:t>Constitutional Convention &amp; The Great Compromise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200" y="0"/>
            <a:ext cx="8893175" cy="868363"/>
          </a:xfrm>
        </p:spPr>
        <p:txBody>
          <a:bodyPr>
            <a:normAutofit/>
          </a:bodyPr>
          <a:lstStyle/>
          <a:p>
            <a:pPr algn="ctr" eaLnBrk="1" hangingPunct="1"/>
            <a:r>
              <a:rPr lang="en-US"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Articles of Confederation were weak!</a:t>
            </a:r>
          </a:p>
        </p:txBody>
      </p:sp>
      <p:sp>
        <p:nvSpPr>
          <p:cNvPr id="15363" name="Rectangle 3"/>
          <p:cNvSpPr>
            <a:spLocks noGrp="1" noChangeArrowheads="1"/>
          </p:cNvSpPr>
          <p:nvPr>
            <p:ph idx="1"/>
          </p:nvPr>
        </p:nvSpPr>
        <p:spPr>
          <a:xfrm>
            <a:off x="0" y="868364"/>
            <a:ext cx="9144000" cy="5800726"/>
          </a:xfrm>
        </p:spPr>
        <p:txBody>
          <a:bodyPr>
            <a:noAutofit/>
          </a:bodyPr>
          <a:lstStyle/>
          <a:p>
            <a:pPr eaLnBrk="1" hangingPunct="1"/>
            <a:r>
              <a:rPr lang="en-US" sz="3400" b="1" dirty="0">
                <a:latin typeface="Arial" panose="020B0604020202020204" pitchFamily="34" charset="0"/>
                <a:cs typeface="Arial" panose="020B0604020202020204" pitchFamily="34" charset="0"/>
              </a:rPr>
              <a:t>Constitutional Convention held May 1787.  </a:t>
            </a:r>
          </a:p>
          <a:p>
            <a:pPr lvl="1" eaLnBrk="1" hangingPunct="1"/>
            <a:r>
              <a:rPr lang="en-US" sz="3400" b="1" dirty="0">
                <a:latin typeface="Arial" panose="020B0604020202020204" pitchFamily="34" charset="0"/>
                <a:cs typeface="Arial" panose="020B0604020202020204" pitchFamily="34" charset="0"/>
              </a:rPr>
              <a:t>Purpose: review the Articles of Confederation.</a:t>
            </a:r>
          </a:p>
          <a:p>
            <a:pPr eaLnBrk="1" hangingPunct="1"/>
            <a:r>
              <a:rPr lang="en-US" sz="3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George Washington </a:t>
            </a:r>
            <a:r>
              <a:rPr lang="en-US" sz="3400" b="1" dirty="0">
                <a:latin typeface="Arial" panose="020B0604020202020204" pitchFamily="34" charset="0"/>
                <a:cs typeface="Arial" panose="020B0604020202020204" pitchFamily="34" charset="0"/>
              </a:rPr>
              <a:t>was elected President of Constitutional Convention.</a:t>
            </a:r>
          </a:p>
          <a:p>
            <a:pPr eaLnBrk="1" hangingPunct="1"/>
            <a:r>
              <a:rPr lang="en-US" sz="3400" b="1" dirty="0">
                <a:latin typeface="Arial" panose="020B0604020202020204" pitchFamily="34" charset="0"/>
                <a:cs typeface="Arial" panose="020B0604020202020204" pitchFamily="34" charset="0"/>
              </a:rPr>
              <a:t>Federalists wanted a strong central government.</a:t>
            </a:r>
          </a:p>
          <a:p>
            <a:pPr eaLnBrk="1" hangingPunct="1"/>
            <a:r>
              <a:rPr lang="en-US" sz="3400" b="1" dirty="0">
                <a:latin typeface="Arial" panose="020B0604020202020204" pitchFamily="34" charset="0"/>
                <a:cs typeface="Arial" panose="020B0604020202020204" pitchFamily="34" charset="0"/>
              </a:rPr>
              <a:t>Anti-Federalists, like Patrick Henry, opposed a strong central government.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90850" y="-76200"/>
            <a:ext cx="7511473" cy="1312480"/>
          </a:xfrm>
        </p:spPr>
        <p:txBody>
          <a:bodyPr>
            <a:normAutofit/>
          </a:bodyPr>
          <a:lstStyle/>
          <a:p>
            <a:pPr eaLnBrk="1" hangingPunct="1"/>
            <a:r>
              <a:rPr lang="en-US" sz="4000" b="1" dirty="0">
                <a:solidFill>
                  <a:srgbClr val="FFFF00"/>
                </a:solidFill>
                <a:effectLst>
                  <a:outerShdw blurRad="38100" dist="38100" dir="2700000" algn="tl">
                    <a:srgbClr val="000000">
                      <a:alpha val="43137"/>
                    </a:srgbClr>
                  </a:outerShdw>
                </a:effectLst>
              </a:rPr>
              <a:t>Virginia Plan</a:t>
            </a:r>
          </a:p>
        </p:txBody>
      </p:sp>
      <p:sp>
        <p:nvSpPr>
          <p:cNvPr id="20483" name="Rectangle 3"/>
          <p:cNvSpPr>
            <a:spLocks noGrp="1" noChangeArrowheads="1"/>
          </p:cNvSpPr>
          <p:nvPr>
            <p:ph idx="1"/>
          </p:nvPr>
        </p:nvSpPr>
        <p:spPr>
          <a:xfrm>
            <a:off x="0" y="1524001"/>
            <a:ext cx="8893175" cy="5145088"/>
          </a:xfrm>
        </p:spPr>
        <p:txBody>
          <a:bodyPr>
            <a:noAutofit/>
          </a:bodyPr>
          <a:lstStyle/>
          <a:p>
            <a:pPr eaLnBrk="1" hangingPunct="1">
              <a:spcBef>
                <a:spcPts val="1200"/>
              </a:spcBef>
              <a:spcAft>
                <a:spcPts val="600"/>
              </a:spcAft>
            </a:pPr>
            <a:r>
              <a:rPr lang="en-US" sz="4000" b="1" dirty="0">
                <a:solidFill>
                  <a:schemeClr val="tx1"/>
                </a:solidFill>
                <a:latin typeface="Arial" panose="020B0604020202020204" pitchFamily="34" charset="0"/>
                <a:cs typeface="Arial" panose="020B0604020202020204" pitchFamily="34" charset="0"/>
              </a:rPr>
              <a:t>states with large populations should have the most power.  The larger the population, the better representation in government!</a:t>
            </a:r>
          </a:p>
          <a:p>
            <a:pPr lvl="1" algn="ctr" eaLnBrk="1" hangingPunct="1">
              <a:spcBef>
                <a:spcPts val="1200"/>
              </a:spcBef>
              <a:spcAft>
                <a:spcPts val="600"/>
              </a:spcAft>
            </a:pPr>
            <a:r>
              <a:rPr lang="en-US" sz="4000" b="1" dirty="0">
                <a:solidFill>
                  <a:srgbClr val="FFFF00"/>
                </a:solidFill>
                <a:latin typeface="Arial" panose="020B0604020202020204" pitchFamily="34" charset="0"/>
                <a:cs typeface="Arial" panose="020B0604020202020204" pitchFamily="34" charset="0"/>
              </a:rPr>
              <a:t>More representation = More POWER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87663" y="0"/>
            <a:ext cx="7511473" cy="1312480"/>
          </a:xfrm>
        </p:spPr>
        <p:txBody>
          <a:bodyPr>
            <a:normAutofit/>
          </a:bodyPr>
          <a:lstStyle/>
          <a:p>
            <a:pPr eaLnBrk="1" hangingPunct="1"/>
            <a:r>
              <a:rPr lang="en-US" sz="3600" b="1" dirty="0">
                <a:solidFill>
                  <a:srgbClr val="FFFF00"/>
                </a:solidFill>
                <a:effectLst>
                  <a:outerShdw blurRad="38100" dist="38100" dir="2700000" algn="tl">
                    <a:srgbClr val="000000">
                      <a:alpha val="43137"/>
                    </a:srgbClr>
                  </a:outerShdw>
                </a:effectLst>
              </a:rPr>
              <a:t>New Jersey Plan</a:t>
            </a:r>
          </a:p>
        </p:txBody>
      </p:sp>
      <p:sp>
        <p:nvSpPr>
          <p:cNvPr id="21507" name="Rectangle 3"/>
          <p:cNvSpPr>
            <a:spLocks noGrp="1" noChangeArrowheads="1"/>
          </p:cNvSpPr>
          <p:nvPr>
            <p:ph idx="1"/>
          </p:nvPr>
        </p:nvSpPr>
        <p:spPr>
          <a:xfrm>
            <a:off x="152400" y="1143000"/>
            <a:ext cx="8686800" cy="5410200"/>
          </a:xfrm>
        </p:spPr>
        <p:txBody>
          <a:bodyPr>
            <a:noAutofit/>
          </a:bodyPr>
          <a:lstStyle/>
          <a:p>
            <a:pPr eaLnBrk="1" hangingPunct="1">
              <a:spcBef>
                <a:spcPts val="1200"/>
              </a:spcBef>
              <a:spcAft>
                <a:spcPts val="600"/>
              </a:spcAft>
            </a:pPr>
            <a:r>
              <a:rPr lang="en-US" sz="4800" b="1" dirty="0">
                <a:latin typeface="Arial" panose="020B0604020202020204" pitchFamily="34" charset="0"/>
                <a:cs typeface="Arial" panose="020B0604020202020204" pitchFamily="34" charset="0"/>
              </a:rPr>
              <a:t>Each state should have </a:t>
            </a:r>
            <a:r>
              <a:rPr lang="en-US" sz="48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EQUAL representation, </a:t>
            </a:r>
            <a:r>
              <a:rPr lang="en-US" sz="48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a:t>
            </a:r>
            <a:r>
              <a:rPr lang="en-US" sz="48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ONE house.</a:t>
            </a:r>
          </a:p>
          <a:p>
            <a:pPr eaLnBrk="1" hangingPunct="1">
              <a:spcBef>
                <a:spcPts val="1200"/>
              </a:spcBef>
              <a:spcAft>
                <a:spcPts val="600"/>
              </a:spcAft>
            </a:pPr>
            <a:r>
              <a:rPr lang="en-US" sz="4800" b="1" dirty="0">
                <a:latin typeface="Arial" panose="020B0604020202020204" pitchFamily="34" charset="0"/>
                <a:cs typeface="Arial" panose="020B0604020202020204" pitchFamily="34" charset="0"/>
              </a:rPr>
              <a:t>One State, One Vote, one voice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0" y="1371600"/>
            <a:ext cx="8686800" cy="4191001"/>
          </a:xfrm>
        </p:spPr>
        <p:txBody>
          <a:bodyPr>
            <a:normAutofit/>
          </a:bodyPr>
          <a:lstStyle/>
          <a:p>
            <a:pPr algn="ctr" eaLnBrk="1" hangingPunct="1">
              <a:spcAft>
                <a:spcPts val="1200"/>
              </a:spcAft>
            </a:pPr>
            <a:r>
              <a:rPr lang="en-US" sz="4400" b="1" dirty="0">
                <a:solidFill>
                  <a:srgbClr val="FFFF00"/>
                </a:solidFill>
                <a:latin typeface="Arial" panose="020B0604020202020204" pitchFamily="34" charset="0"/>
                <a:cs typeface="Arial" panose="020B0604020202020204" pitchFamily="34" charset="0"/>
              </a:rPr>
              <a:t>Women, African-Americans, &amp; Native Americans were NOT recognized as citizens!  </a:t>
            </a:r>
          </a:p>
          <a:p>
            <a:pPr algn="ctr" eaLnBrk="1" hangingPunct="1">
              <a:spcAft>
                <a:spcPts val="1200"/>
              </a:spcAft>
            </a:pPr>
            <a:r>
              <a:rPr lang="en-US" sz="4400" b="1" dirty="0">
                <a:solidFill>
                  <a:srgbClr val="FFFF00"/>
                </a:solidFill>
                <a:latin typeface="Arial" panose="020B0604020202020204" pitchFamily="34" charset="0"/>
                <a:cs typeface="Arial" panose="020B0604020202020204" pitchFamily="34" charset="0"/>
              </a:rPr>
              <a:t>And, therefore, not considered.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4011"/>
            <a:ext cx="7511473" cy="1312480"/>
          </a:xfrm>
        </p:spPr>
        <p:txBody>
          <a:bodyPr>
            <a:normAutofit/>
          </a:bodyPr>
          <a:lstStyle/>
          <a:p>
            <a:pPr algn="ctr" eaLnBrk="1" hangingPunct="1"/>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GREAT COMPROMISE!</a:t>
            </a:r>
          </a:p>
        </p:txBody>
      </p:sp>
      <p:sp>
        <p:nvSpPr>
          <p:cNvPr id="22531" name="Rectangle 3"/>
          <p:cNvSpPr>
            <a:spLocks noGrp="1" noChangeArrowheads="1"/>
          </p:cNvSpPr>
          <p:nvPr>
            <p:ph idx="1"/>
          </p:nvPr>
        </p:nvSpPr>
        <p:spPr>
          <a:xfrm>
            <a:off x="-4011" y="1143000"/>
            <a:ext cx="9144000" cy="5221288"/>
          </a:xfrm>
        </p:spPr>
        <p:txBody>
          <a:bodyPr>
            <a:noAutofit/>
          </a:bodyPr>
          <a:lstStyle/>
          <a:p>
            <a:pPr>
              <a:spcBef>
                <a:spcPts val="600"/>
              </a:spcBef>
            </a:pP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Proposed by </a:t>
            </a:r>
            <a:r>
              <a:rPr lang="en-US" sz="3600" b="1" dirty="0">
                <a:solidFill>
                  <a:srgbClr val="FFFF00"/>
                </a:solidFill>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Roger Sherman </a:t>
            </a: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from Connecticut.</a:t>
            </a:r>
          </a:p>
          <a:p>
            <a:pPr eaLnBrk="1" hangingPunct="1">
              <a:spcBef>
                <a:spcPts val="600"/>
              </a:spcBef>
              <a:spcAft>
                <a:spcPts val="600"/>
              </a:spcAft>
            </a:pP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Create a </a:t>
            </a:r>
            <a:r>
              <a:rPr lang="en-US" sz="3600" b="1" dirty="0">
                <a:solidFill>
                  <a:srgbClr val="FFFF00"/>
                </a:solidFill>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TWO House Legislature</a:t>
            </a: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lvl="1" eaLnBrk="1" hangingPunct="1">
              <a:spcBef>
                <a:spcPts val="600"/>
              </a:spcBef>
              <a:spcAft>
                <a:spcPts val="600"/>
              </a:spcAft>
            </a:pP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House of Representatives - based on </a:t>
            </a: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population</a:t>
            </a:r>
          </a:p>
          <a:p>
            <a:pPr lvl="1" eaLnBrk="1" hangingPunct="1">
              <a:spcBef>
                <a:spcPts val="600"/>
              </a:spcBef>
              <a:spcAft>
                <a:spcPts val="600"/>
              </a:spcAft>
            </a:pP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Senate</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US" sz="3600" b="1" dirty="0">
                <a:effectLst>
                  <a:glow rad="38100">
                    <a:schemeClr val="bg1">
                      <a:lumMod val="50000"/>
                      <a:lumOff val="50000"/>
                      <a:alpha val="20000"/>
                    </a:schemeClr>
                  </a:glow>
                  <a:outerShdw blurRad="38100" dist="38100" dir="2700000" algn="tl">
                    <a:srgbClr val="000000">
                      <a:alpha val="43137"/>
                    </a:srgbClr>
                  </a:outerShdw>
                </a:effectLst>
                <a:latin typeface="Arial" panose="020B0604020202020204" pitchFamily="34" charset="0"/>
                <a:cs typeface="Arial" panose="020B0604020202020204" pitchFamily="34" charset="0"/>
              </a:rPr>
              <a:t>EQUAL representation for all states.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4011"/>
            <a:ext cx="8686800" cy="1252728"/>
          </a:xfrm>
        </p:spPr>
        <p:txBody>
          <a:bodyPr>
            <a:noAutofit/>
          </a:bodyPr>
          <a:lstStyle/>
          <a:p>
            <a:pPr algn="ctr" eaLnBrk="1" hangingPunct="1"/>
            <a:r>
              <a:rPr lang="en-US" sz="3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3/5ths Compromise – Slaves?</a:t>
            </a:r>
          </a:p>
        </p:txBody>
      </p:sp>
      <p:sp>
        <p:nvSpPr>
          <p:cNvPr id="24579" name="Rectangle 3"/>
          <p:cNvSpPr>
            <a:spLocks noGrp="1" noChangeArrowheads="1"/>
          </p:cNvSpPr>
          <p:nvPr>
            <p:ph idx="1"/>
          </p:nvPr>
        </p:nvSpPr>
        <p:spPr>
          <a:xfrm>
            <a:off x="0" y="1143000"/>
            <a:ext cx="9144000" cy="5221289"/>
          </a:xfrm>
        </p:spPr>
        <p:txBody>
          <a:bodyPr>
            <a:noAutofit/>
          </a:bodyPr>
          <a:lstStyle/>
          <a:p>
            <a:pPr eaLnBrk="1" hangingPunct="1">
              <a:spcBef>
                <a:spcPts val="600"/>
              </a:spcBef>
              <a:spcAft>
                <a:spcPts val="600"/>
              </a:spcAft>
            </a:pPr>
            <a:r>
              <a:rPr lang="en-US" sz="3600" b="1" dirty="0">
                <a:latin typeface="Arial" panose="020B0604020202020204" pitchFamily="34" charset="0"/>
                <a:cs typeface="Arial" panose="020B0604020202020204" pitchFamily="34" charset="0"/>
              </a:rPr>
              <a:t>Dividing question between North &amp; South</a:t>
            </a:r>
          </a:p>
          <a:p>
            <a:pPr lvl="1" eaLnBrk="1" hangingPunct="1">
              <a:spcBef>
                <a:spcPts val="600"/>
              </a:spcBef>
              <a:spcAft>
                <a:spcPts val="600"/>
              </a:spcAft>
            </a:pPr>
            <a:r>
              <a:rPr lang="en-US" sz="3600" b="1" dirty="0">
                <a:latin typeface="Arial" panose="020B0604020202020204" pitchFamily="34" charset="0"/>
                <a:cs typeface="Arial" panose="020B0604020202020204" pitchFamily="34" charset="0"/>
              </a:rPr>
              <a:t>South – Want to count their slaves</a:t>
            </a:r>
          </a:p>
          <a:p>
            <a:pPr lvl="1" eaLnBrk="1" hangingPunct="1">
              <a:spcBef>
                <a:spcPts val="600"/>
              </a:spcBef>
              <a:spcAft>
                <a:spcPts val="600"/>
              </a:spcAft>
            </a:pPr>
            <a:r>
              <a:rPr lang="en-US" sz="3600" b="1" dirty="0">
                <a:latin typeface="Arial" panose="020B0604020202020204" pitchFamily="34" charset="0"/>
                <a:cs typeface="Arial" panose="020B0604020202020204" pitchFamily="34" charset="0"/>
              </a:rPr>
              <a:t>North – Rejects this idea because slaves are not citizens</a:t>
            </a:r>
          </a:p>
          <a:p>
            <a:pPr lvl="1" eaLnBrk="1" hangingPunct="1">
              <a:spcBef>
                <a:spcPts val="600"/>
              </a:spcBef>
              <a:spcAft>
                <a:spcPts val="600"/>
              </a:spcAft>
            </a:pPr>
            <a:r>
              <a:rPr lang="en-US" sz="3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Compromise</a:t>
            </a:r>
            <a:r>
              <a:rPr lang="en-US" sz="3600" b="1" dirty="0">
                <a:latin typeface="Arial" panose="020B0604020202020204" pitchFamily="34" charset="0"/>
                <a:cs typeface="Arial" panose="020B0604020202020204" pitchFamily="34" charset="0"/>
              </a:rPr>
              <a:t>: 3/5</a:t>
            </a:r>
            <a:r>
              <a:rPr lang="en-US" sz="3600" b="1" baseline="30000" dirty="0">
                <a:latin typeface="Arial" panose="020B0604020202020204" pitchFamily="34" charset="0"/>
                <a:cs typeface="Arial" panose="020B0604020202020204" pitchFamily="34" charset="0"/>
              </a:rPr>
              <a:t>ths</a:t>
            </a:r>
            <a:r>
              <a:rPr lang="en-US" sz="3600" b="1" dirty="0">
                <a:latin typeface="Arial" panose="020B0604020202020204" pitchFamily="34" charset="0"/>
                <a:cs typeface="Arial" panose="020B0604020202020204" pitchFamily="34" charset="0"/>
              </a:rPr>
              <a:t> of the slave population will count towards population and therefore representation.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8021" y="1143000"/>
            <a:ext cx="8686800" cy="4876800"/>
          </a:xfrm>
        </p:spPr>
        <p:txBody>
          <a:bodyPr>
            <a:noAutofit/>
          </a:bodyPr>
          <a:lstStyle/>
          <a:p>
            <a:pPr eaLnBrk="1" hangingPunct="1">
              <a:spcBef>
                <a:spcPts val="1200"/>
              </a:spcBef>
              <a:spcAft>
                <a:spcPts val="1200"/>
              </a:spcAft>
            </a:pPr>
            <a:r>
              <a:rPr lang="en-US" sz="4000" b="1" dirty="0">
                <a:latin typeface="Arial" panose="020B0604020202020204" pitchFamily="34" charset="0"/>
                <a:cs typeface="Arial" panose="020B0604020202020204" pitchFamily="34" charset="0"/>
              </a:rPr>
              <a:t>South Carolina:</a:t>
            </a:r>
          </a:p>
          <a:p>
            <a:pPr lvl="1" eaLnBrk="1" hangingPunct="1">
              <a:spcBef>
                <a:spcPts val="1200"/>
              </a:spcBef>
              <a:spcAft>
                <a:spcPts val="1200"/>
              </a:spcAft>
            </a:pPr>
            <a:r>
              <a:rPr lang="en-US" sz="4000" b="1" dirty="0">
                <a:latin typeface="Arial" panose="020B0604020202020204" pitchFamily="34" charset="0"/>
                <a:cs typeface="Arial" panose="020B0604020202020204" pitchFamily="34" charset="0"/>
              </a:rPr>
              <a:t>400,000 people are FREE</a:t>
            </a:r>
          </a:p>
          <a:p>
            <a:pPr lvl="1" eaLnBrk="1" hangingPunct="1">
              <a:spcBef>
                <a:spcPts val="1200"/>
              </a:spcBef>
              <a:spcAft>
                <a:spcPts val="1200"/>
              </a:spcAft>
            </a:pPr>
            <a:r>
              <a:rPr lang="en-US" sz="4000" b="1" dirty="0">
                <a:latin typeface="Arial" panose="020B0604020202020204" pitchFamily="34" charset="0"/>
                <a:cs typeface="Arial" panose="020B0604020202020204" pitchFamily="34" charset="0"/>
              </a:rPr>
              <a:t>100,000 people are SLAVES</a:t>
            </a:r>
          </a:p>
          <a:p>
            <a:pPr lvl="1" eaLnBrk="1" hangingPunct="1">
              <a:spcBef>
                <a:spcPts val="1200"/>
              </a:spcBef>
              <a:spcAft>
                <a:spcPts val="1200"/>
              </a:spcAft>
            </a:pPr>
            <a:r>
              <a:rPr lang="en-US" sz="4000" b="1" dirty="0">
                <a:latin typeface="Arial" panose="020B0604020202020204" pitchFamily="34" charset="0"/>
                <a:cs typeface="Arial" panose="020B0604020202020204" pitchFamily="34" charset="0"/>
              </a:rPr>
              <a:t>100,000 x 60% (3/5) = 60,000</a:t>
            </a:r>
          </a:p>
          <a:p>
            <a:pPr lvl="1" eaLnBrk="1" hangingPunct="1">
              <a:spcBef>
                <a:spcPts val="1200"/>
              </a:spcBef>
              <a:spcAft>
                <a:spcPts val="1200"/>
              </a:spcAft>
            </a:pP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Population = 460,000!</a:t>
            </a:r>
          </a:p>
        </p:txBody>
      </p:sp>
      <p:sp>
        <p:nvSpPr>
          <p:cNvPr id="2" name="Title 1"/>
          <p:cNvSpPr>
            <a:spLocks noGrp="1"/>
          </p:cNvSpPr>
          <p:nvPr>
            <p:ph type="title"/>
          </p:nvPr>
        </p:nvSpPr>
        <p:spPr>
          <a:xfrm>
            <a:off x="685800" y="8021"/>
            <a:ext cx="7511473" cy="1312480"/>
          </a:xfrm>
        </p:spPr>
        <p:txBody>
          <a:bodyPr>
            <a:normAutofit/>
          </a:bodyPr>
          <a:lstStyle/>
          <a:p>
            <a:r>
              <a:rPr lang="en-US" sz="4000" b="1" dirty="0">
                <a:solidFill>
                  <a:srgbClr val="FFFF00"/>
                </a:solidFill>
              </a:rPr>
              <a:t>EXAMPLE: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0" y="990600"/>
            <a:ext cx="8893175" cy="4535488"/>
          </a:xfrm>
        </p:spPr>
        <p:txBody>
          <a:bodyPr>
            <a:noAutofit/>
          </a:bodyPr>
          <a:lstStyle/>
          <a:p>
            <a:pPr eaLnBrk="1" hangingPunct="1">
              <a:spcAft>
                <a:spcPts val="600"/>
              </a:spcAft>
            </a:pPr>
            <a:r>
              <a:rPr lang="en-US" sz="4000" b="1" dirty="0">
                <a:solidFill>
                  <a:schemeClr val="tx1"/>
                </a:solidFill>
                <a:latin typeface="Arial" panose="020B0604020202020204" pitchFamily="34" charset="0"/>
                <a:cs typeface="Arial" panose="020B0604020202020204" pitchFamily="34" charset="0"/>
              </a:rPr>
              <a:t>The slave trade would end in </a:t>
            </a:r>
            <a:r>
              <a:rPr lang="en-US" sz="4000" b="1" dirty="0">
                <a:solidFill>
                  <a:srgbClr val="FFFF00"/>
                </a:solidFill>
                <a:latin typeface="Arial" panose="020B0604020202020204" pitchFamily="34" charset="0"/>
                <a:cs typeface="Arial" panose="020B0604020202020204" pitchFamily="34" charset="0"/>
              </a:rPr>
              <a:t>20 years.  </a:t>
            </a:r>
          </a:p>
          <a:p>
            <a:pPr lvl="1" eaLnBrk="1" hangingPunct="1">
              <a:spcAft>
                <a:spcPts val="600"/>
              </a:spcAft>
            </a:pPr>
            <a:r>
              <a:rPr lang="en-US" sz="40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Southern states </a:t>
            </a:r>
            <a:r>
              <a:rPr lang="en-US" sz="4000" b="1" dirty="0">
                <a:solidFill>
                  <a:schemeClr val="tx1"/>
                </a:solidFill>
                <a:latin typeface="Arial" panose="020B0604020202020204" pitchFamily="34" charset="0"/>
                <a:cs typeface="Arial" panose="020B0604020202020204" pitchFamily="34" charset="0"/>
              </a:rPr>
              <a:t>believed that they needed slavery to support their economy.</a:t>
            </a:r>
          </a:p>
          <a:p>
            <a:pPr eaLnBrk="1" hangingPunct="1">
              <a:spcAft>
                <a:spcPts val="600"/>
              </a:spcAft>
            </a:pPr>
            <a:r>
              <a:rPr lang="en-US" sz="4000" b="1" dirty="0">
                <a:solidFill>
                  <a:srgbClr val="FFFF00"/>
                </a:solidFill>
                <a:latin typeface="Arial" panose="020B0604020202020204" pitchFamily="34" charset="0"/>
                <a:cs typeface="Arial" panose="020B0604020202020204" pitchFamily="34" charset="0"/>
              </a:rPr>
              <a:t>There is NO mention of slavery in the Constitution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152400"/>
            <a:ext cx="7511473" cy="762000"/>
          </a:xfrm>
        </p:spPr>
        <p:txBody>
          <a:bodyPr>
            <a:normAutofit/>
          </a:bodyPr>
          <a:lstStyle/>
          <a:p>
            <a:pPr eaLnBrk="1" hangingPunct="1"/>
            <a:r>
              <a:rPr lang="en-US" sz="3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Key Terms:</a:t>
            </a:r>
          </a:p>
        </p:txBody>
      </p:sp>
      <p:sp>
        <p:nvSpPr>
          <p:cNvPr id="27651" name="Rectangle 3"/>
          <p:cNvSpPr>
            <a:spLocks noGrp="1" noChangeArrowheads="1"/>
          </p:cNvSpPr>
          <p:nvPr>
            <p:ph idx="1"/>
          </p:nvPr>
        </p:nvSpPr>
        <p:spPr>
          <a:xfrm>
            <a:off x="0" y="1295400"/>
            <a:ext cx="8686800" cy="4648200"/>
          </a:xfrm>
        </p:spPr>
        <p:txBody>
          <a:bodyPr>
            <a:noAutofit/>
          </a:bodyPr>
          <a:lstStyle/>
          <a:p>
            <a:pPr eaLnBrk="1" hangingPunct="1"/>
            <a:r>
              <a:rPr lang="en-US" sz="4000" b="1" u="sng" dirty="0">
                <a:solidFill>
                  <a:srgbClr val="FFFF00"/>
                </a:solidFill>
                <a:latin typeface="Arial" panose="020B0604020202020204" pitchFamily="34" charset="0"/>
                <a:cs typeface="Arial" panose="020B0604020202020204" pitchFamily="34" charset="0"/>
              </a:rPr>
              <a:t>Popular Sovereignty</a:t>
            </a:r>
            <a:r>
              <a:rPr lang="en-US" sz="4000" b="1" dirty="0">
                <a:solidFill>
                  <a:srgbClr val="FFFF00"/>
                </a:solidFill>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 political authority belongs to the people.</a:t>
            </a:r>
          </a:p>
          <a:p>
            <a:pPr eaLnBrk="1" hangingPunct="1"/>
            <a:endParaRPr lang="en-US" sz="1200" b="1" dirty="0">
              <a:latin typeface="Arial" panose="020B0604020202020204" pitchFamily="34" charset="0"/>
              <a:cs typeface="Arial" panose="020B0604020202020204" pitchFamily="34" charset="0"/>
            </a:endParaRPr>
          </a:p>
          <a:p>
            <a:pPr eaLnBrk="1" hangingPunct="1"/>
            <a:r>
              <a:rPr lang="en-US" sz="4000" b="1" u="sng" dirty="0">
                <a:solidFill>
                  <a:srgbClr val="FFFF00"/>
                </a:solidFill>
                <a:latin typeface="Arial" panose="020B0604020202020204" pitchFamily="34" charset="0"/>
                <a:cs typeface="Arial" panose="020B0604020202020204" pitchFamily="34" charset="0"/>
              </a:rPr>
              <a:t>Federalism</a:t>
            </a:r>
            <a:r>
              <a:rPr lang="en-US" sz="4000" b="1" dirty="0">
                <a:solidFill>
                  <a:srgbClr val="FFFF00"/>
                </a:solidFill>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–sharing of power between the federal government and the states.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20053"/>
            <a:ext cx="7511473" cy="1312480"/>
          </a:xfrm>
        </p:spPr>
        <p:txBody>
          <a:bodyPr>
            <a:normAutofit/>
          </a:bodyPr>
          <a:lstStyle/>
          <a:p>
            <a:pPr eaLnBrk="1" hangingPunct="1"/>
            <a:r>
              <a:rPr lang="en-US" sz="3600" b="1" dirty="0">
                <a:solidFill>
                  <a:srgbClr val="FFFF00"/>
                </a:solidFill>
                <a:effectLst>
                  <a:outerShdw blurRad="38100" dist="38100" dir="2700000" algn="tl">
                    <a:srgbClr val="000000">
                      <a:alpha val="43137"/>
                    </a:srgbClr>
                  </a:outerShdw>
                </a:effectLst>
              </a:rPr>
              <a:t>Branches of Government</a:t>
            </a:r>
          </a:p>
        </p:txBody>
      </p:sp>
      <p:sp>
        <p:nvSpPr>
          <p:cNvPr id="28675" name="Rectangle 3"/>
          <p:cNvSpPr>
            <a:spLocks noGrp="1" noChangeArrowheads="1"/>
          </p:cNvSpPr>
          <p:nvPr>
            <p:ph idx="1"/>
          </p:nvPr>
        </p:nvSpPr>
        <p:spPr>
          <a:xfrm>
            <a:off x="0" y="1324512"/>
            <a:ext cx="8686800" cy="4724400"/>
          </a:xfrm>
        </p:spPr>
        <p:txBody>
          <a:bodyPr>
            <a:noAutofit/>
          </a:bodyPr>
          <a:lstStyle/>
          <a:p>
            <a:pPr eaLnBrk="1" hangingPunct="1"/>
            <a:r>
              <a:rPr lang="en-US" sz="4000" b="1" u="sng" dirty="0">
                <a:solidFill>
                  <a:srgbClr val="FFFF00"/>
                </a:solidFill>
                <a:latin typeface="Arial" panose="020B0604020202020204" pitchFamily="34" charset="0"/>
                <a:cs typeface="Arial" panose="020B0604020202020204" pitchFamily="34" charset="0"/>
              </a:rPr>
              <a:t>Legislative Branch</a:t>
            </a:r>
            <a:r>
              <a:rPr lang="en-US" sz="4000" b="1" dirty="0">
                <a:solidFill>
                  <a:srgbClr val="FFFF00"/>
                </a:solidFill>
                <a:latin typeface="Arial" panose="020B0604020202020204" pitchFamily="34" charset="0"/>
                <a:cs typeface="Arial" panose="020B0604020202020204" pitchFamily="34" charset="0"/>
              </a:rPr>
              <a:t> </a:t>
            </a:r>
            <a:r>
              <a:rPr lang="en-US" sz="4000" b="1" dirty="0">
                <a:solidFill>
                  <a:schemeClr val="tx1"/>
                </a:solidFill>
                <a:latin typeface="Arial" panose="020B0604020202020204" pitchFamily="34" charset="0"/>
                <a:cs typeface="Arial" panose="020B0604020202020204" pitchFamily="34" charset="0"/>
              </a:rPr>
              <a:t>– (Congress) – Makes the laws.</a:t>
            </a:r>
          </a:p>
          <a:p>
            <a:pPr eaLnBrk="1" hangingPunct="1"/>
            <a:endParaRPr lang="en-US" sz="1100" b="1" dirty="0">
              <a:latin typeface="Arial" panose="020B0604020202020204" pitchFamily="34" charset="0"/>
              <a:cs typeface="Arial" panose="020B0604020202020204" pitchFamily="34" charset="0"/>
            </a:endParaRPr>
          </a:p>
          <a:p>
            <a:pPr eaLnBrk="1" hangingPunct="1"/>
            <a:r>
              <a:rPr lang="en-US" sz="4000" b="1" u="sng" dirty="0">
                <a:solidFill>
                  <a:srgbClr val="FFFF00"/>
                </a:solidFill>
                <a:latin typeface="Arial" panose="020B0604020202020204" pitchFamily="34" charset="0"/>
                <a:cs typeface="Arial" panose="020B0604020202020204" pitchFamily="34" charset="0"/>
              </a:rPr>
              <a:t>Executive Branch</a:t>
            </a:r>
            <a:r>
              <a:rPr lang="en-US" sz="4000" b="1" dirty="0">
                <a:solidFill>
                  <a:srgbClr val="FFFF00"/>
                </a:solidFill>
                <a:latin typeface="Arial" panose="020B0604020202020204" pitchFamily="34" charset="0"/>
                <a:cs typeface="Arial" panose="020B0604020202020204" pitchFamily="34" charset="0"/>
              </a:rPr>
              <a:t> </a:t>
            </a:r>
            <a:r>
              <a:rPr lang="en-US" sz="4000" b="1" dirty="0">
                <a:solidFill>
                  <a:schemeClr val="tx1"/>
                </a:solidFill>
                <a:latin typeface="Arial" panose="020B0604020202020204" pitchFamily="34" charset="0"/>
                <a:cs typeface="Arial" panose="020B0604020202020204" pitchFamily="34" charset="0"/>
              </a:rPr>
              <a:t>– (President) – Enforces the laws.</a:t>
            </a:r>
          </a:p>
          <a:p>
            <a:pPr eaLnBrk="1" hangingPunct="1"/>
            <a:endParaRPr lang="en-US" sz="1100" b="1" dirty="0">
              <a:latin typeface="Arial" panose="020B0604020202020204" pitchFamily="34" charset="0"/>
              <a:cs typeface="Arial" panose="020B0604020202020204" pitchFamily="34" charset="0"/>
            </a:endParaRPr>
          </a:p>
          <a:p>
            <a:pPr eaLnBrk="1" hangingPunct="1"/>
            <a:r>
              <a:rPr lang="en-US" sz="4000" b="1" u="sng" dirty="0">
                <a:solidFill>
                  <a:srgbClr val="FFFF00"/>
                </a:solidFill>
                <a:latin typeface="Arial" panose="020B0604020202020204" pitchFamily="34" charset="0"/>
                <a:cs typeface="Arial" panose="020B0604020202020204" pitchFamily="34" charset="0"/>
              </a:rPr>
              <a:t>Judicial Branch</a:t>
            </a:r>
            <a:r>
              <a:rPr lang="en-US" sz="4000" b="1" dirty="0">
                <a:solidFill>
                  <a:srgbClr val="FFFF00"/>
                </a:solidFill>
                <a:latin typeface="Arial" panose="020B0604020202020204" pitchFamily="34" charset="0"/>
                <a:cs typeface="Arial" panose="020B0604020202020204" pitchFamily="34" charset="0"/>
              </a:rPr>
              <a:t> </a:t>
            </a:r>
            <a:r>
              <a:rPr lang="en-US" sz="4000" b="1" dirty="0">
                <a:solidFill>
                  <a:schemeClr val="tx1"/>
                </a:solidFill>
                <a:latin typeface="Arial" panose="020B0604020202020204" pitchFamily="34" charset="0"/>
                <a:cs typeface="Arial" panose="020B0604020202020204" pitchFamily="34" charset="0"/>
              </a:rPr>
              <a:t>– (Federal Courts) – Interprets the laws.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0"/>
            <a:ext cx="8229600" cy="1143000"/>
          </a:xfrm>
        </p:spPr>
        <p:txBody>
          <a:bodyPr/>
          <a:lstStyle/>
          <a:p>
            <a:r>
              <a:rPr lang="en-US" dirty="0"/>
              <a:t>The Branches of Government</a:t>
            </a:r>
          </a:p>
        </p:txBody>
      </p:sp>
      <p:pic>
        <p:nvPicPr>
          <p:cNvPr id="10245" name="Picture 5"/>
          <p:cNvPicPr>
            <a:picLocks noChangeAspect="1" noChangeArrowheads="1"/>
          </p:cNvPicPr>
          <p:nvPr/>
        </p:nvPicPr>
        <p:blipFill>
          <a:blip r:embed="rId3" cstate="print"/>
          <a:srcRect/>
          <a:stretch>
            <a:fillRect/>
          </a:stretch>
        </p:blipFill>
        <p:spPr bwMode="auto">
          <a:xfrm>
            <a:off x="-152400" y="0"/>
            <a:ext cx="92964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76200" y="609600"/>
            <a:ext cx="9144000" cy="5145089"/>
          </a:xfrm>
        </p:spPr>
        <p:txBody>
          <a:bodyPr>
            <a:noAutofit/>
          </a:bodyPr>
          <a:lstStyle/>
          <a:p>
            <a:pPr eaLnBrk="1" hangingPunct="1">
              <a:spcBef>
                <a:spcPts val="1200"/>
              </a:spcBef>
              <a:spcAft>
                <a:spcPts val="600"/>
              </a:spcAft>
            </a:pPr>
            <a:r>
              <a:rPr lang="en-US" sz="3600" b="1" dirty="0">
                <a:latin typeface="Arial" panose="020B0604020202020204" pitchFamily="34" charset="0"/>
                <a:cs typeface="Arial" panose="020B0604020202020204" pitchFamily="34" charset="0"/>
              </a:rPr>
              <a:t>Draft of the Constitution completed September, 1787.</a:t>
            </a:r>
          </a:p>
          <a:p>
            <a:pPr eaLnBrk="1" hangingPunct="1">
              <a:spcBef>
                <a:spcPts val="1200"/>
              </a:spcBef>
              <a:spcAft>
                <a:spcPts val="600"/>
              </a:spcAft>
            </a:pPr>
            <a:r>
              <a:rPr lang="en-US" sz="3600" b="1" dirty="0">
                <a:latin typeface="Arial" panose="020B0604020202020204" pitchFamily="34" charset="0"/>
                <a:cs typeface="Arial" panose="020B0604020202020204" pitchFamily="34" charset="0"/>
              </a:rPr>
              <a:t>Only 3 of the 42 delegates </a:t>
            </a: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refused</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to sign the Constitution.</a:t>
            </a:r>
          </a:p>
          <a:p>
            <a:pPr eaLnBrk="1" hangingPunct="1">
              <a:spcBef>
                <a:spcPts val="1200"/>
              </a:spcBef>
              <a:spcAft>
                <a:spcPts val="600"/>
              </a:spcAft>
            </a:pPr>
            <a:r>
              <a:rPr lang="en-US" sz="3600" b="1" dirty="0">
                <a:latin typeface="Arial" panose="020B0604020202020204" pitchFamily="34" charset="0"/>
                <a:cs typeface="Arial" panose="020B0604020202020204" pitchFamily="34" charset="0"/>
              </a:rPr>
              <a:t>Not a perfect document, but </a:t>
            </a: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protected</a:t>
            </a:r>
            <a:r>
              <a:rPr lang="en-US" sz="36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ideas of republicanism</a:t>
            </a:r>
            <a:r>
              <a:rPr lang="en-US" sz="3600" b="1" dirty="0">
                <a:latin typeface="Arial" panose="020B0604020202020204" pitchFamily="34" charset="0"/>
                <a:cs typeface="Arial" panose="020B0604020202020204" pitchFamily="34" charset="0"/>
              </a:rPr>
              <a:t>.</a:t>
            </a:r>
          </a:p>
          <a:p>
            <a:pPr eaLnBrk="1" hangingPunct="1">
              <a:spcBef>
                <a:spcPts val="1200"/>
              </a:spcBef>
              <a:spcAft>
                <a:spcPts val="600"/>
              </a:spcAft>
            </a:pPr>
            <a:r>
              <a:rPr lang="en-US" sz="36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James Madison </a:t>
            </a:r>
            <a:r>
              <a:rPr lang="en-US" sz="3600" b="1" dirty="0">
                <a:latin typeface="Arial" panose="020B0604020202020204" pitchFamily="34" charset="0"/>
                <a:cs typeface="Arial" panose="020B0604020202020204" pitchFamily="34" charset="0"/>
              </a:rPr>
              <a:t>is considered the father of the Constitution because he was its main author.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57800" y="1295400"/>
            <a:ext cx="3332789" cy="1312480"/>
          </a:xfrm>
        </p:spPr>
        <p:txBody>
          <a:bodyPr>
            <a:noAutofit/>
          </a:bodyPr>
          <a:lstStyle/>
          <a:p>
            <a:pPr algn="ctr"/>
            <a:r>
              <a:rPr lang="en-US" sz="4800" b="1" dirty="0">
                <a:solidFill>
                  <a:srgbClr val="FFFF00"/>
                </a:solidFill>
              </a:rPr>
              <a:t>JAMES MADISON</a:t>
            </a:r>
          </a:p>
        </p:txBody>
      </p:sp>
      <p:pic>
        <p:nvPicPr>
          <p:cNvPr id="5" name="Picture 4" descr="jm4"/>
          <p:cNvPicPr>
            <a:picLocks noChangeAspect="1" noChangeArrowheads="1"/>
          </p:cNvPicPr>
          <p:nvPr/>
        </p:nvPicPr>
        <p:blipFill>
          <a:blip r:embed="rId2" cstate="print"/>
          <a:srcRect/>
          <a:stretch>
            <a:fillRect/>
          </a:stretch>
        </p:blipFill>
        <p:spPr bwMode="auto">
          <a:xfrm>
            <a:off x="304800" y="65719"/>
            <a:ext cx="4613948" cy="6792281"/>
          </a:xfrm>
          <a:prstGeom prst="rect">
            <a:avLst/>
          </a:prstGeom>
          <a:noFill/>
          <a:ln w="9525">
            <a:noFill/>
            <a:miter lim="800000"/>
            <a:headEnd/>
            <a:tailEnd/>
          </a:ln>
        </p:spPr>
      </p:pic>
    </p:spTree>
    <p:extLst>
      <p:ext uri="{BB962C8B-B14F-4D97-AF65-F5344CB8AC3E}">
        <p14:creationId xmlns:p14="http://schemas.microsoft.com/office/powerpoint/2010/main" val="207432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TM03457485[[fn=Mesh]]</Template>
  <TotalTime>37</TotalTime>
  <Words>612</Words>
  <Application>Microsoft Macintosh PowerPoint</Application>
  <PresentationFormat>On-screen Show (4:3)</PresentationFormat>
  <Paragraphs>55</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Century Gothic</vt:lpstr>
      <vt:lpstr>Mesh</vt:lpstr>
      <vt:lpstr>Constitutional Convention &amp; The Great Compromise</vt:lpstr>
      <vt:lpstr>Articles of Confederation were weak!</vt:lpstr>
      <vt:lpstr>Virginia Plan</vt:lpstr>
      <vt:lpstr>New Jersey Plan</vt:lpstr>
      <vt:lpstr>PowerPoint Presentation</vt:lpstr>
      <vt:lpstr>THE GREAT COMPROMISE!</vt:lpstr>
      <vt:lpstr>3/5ths Compromise – Slaves?</vt:lpstr>
      <vt:lpstr>EXAMPLE:</vt:lpstr>
      <vt:lpstr>PowerPoint Presentation</vt:lpstr>
      <vt:lpstr>Key Terms:</vt:lpstr>
      <vt:lpstr>Branches of Government</vt:lpstr>
      <vt:lpstr>The Branches of Government</vt:lpstr>
      <vt:lpstr>PowerPoint Presentation</vt:lpstr>
      <vt:lpstr>JAMES MADISON</vt:lpstr>
    </vt:vector>
  </TitlesOfParts>
  <Company>Oklahoma City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Constitutional Convention &amp; The Great Compromise</dc:title>
  <dc:creator>ssadjunct</dc:creator>
  <cp:lastModifiedBy>Vidales, Elsa</cp:lastModifiedBy>
  <cp:revision>7</cp:revision>
  <dcterms:created xsi:type="dcterms:W3CDTF">2012-02-09T16:19:05Z</dcterms:created>
  <dcterms:modified xsi:type="dcterms:W3CDTF">2019-02-11T17:41:45Z</dcterms:modified>
</cp:coreProperties>
</file>